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60" r:id="rId5"/>
    <p:sldId id="266" r:id="rId6"/>
    <p:sldId id="258" r:id="rId7"/>
    <p:sldId id="267" r:id="rId8"/>
    <p:sldId id="259" r:id="rId9"/>
    <p:sldId id="268" r:id="rId10"/>
    <p:sldId id="261" r:id="rId11"/>
    <p:sldId id="269" r:id="rId12"/>
    <p:sldId id="263" r:id="rId13"/>
    <p:sldId id="262" r:id="rId14"/>
    <p:sldId id="265" r:id="rId15"/>
    <p:sldId id="264" r:id="rId16"/>
    <p:sldId id="270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7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9102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604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423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979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160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9785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943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129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964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966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714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12DAD-66F4-437C-AECE-17481CD91F20}" type="datetimeFigureOut">
              <a:rPr lang="ru-RU" smtClean="0"/>
              <a:pPr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60EED-1145-430C-9646-F03E5ACE28D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395857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6988923-3891-4945-91E3-CE41E4E47B55}"/>
              </a:ext>
            </a:extLst>
          </p:cNvPr>
          <p:cNvSpPr/>
          <p:nvPr/>
        </p:nvSpPr>
        <p:spPr>
          <a:xfrm>
            <a:off x="2616044" y="783971"/>
            <a:ext cx="587757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Тема урока: </a:t>
            </a:r>
            <a:endParaRPr lang="ru-RU" sz="72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«</a:t>
            </a:r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Geography</a:t>
            </a:r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Country Facts</a:t>
            </a:r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551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9773D07-4735-4275-B971-699792F08CDB}"/>
              </a:ext>
            </a:extLst>
          </p:cNvPr>
          <p:cNvSpPr txBox="1"/>
          <p:nvPr/>
        </p:nvSpPr>
        <p:spPr>
          <a:xfrm>
            <a:off x="298579" y="1520890"/>
            <a:ext cx="4338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Language: </a:t>
            </a:r>
            <a:r>
              <a:rPr lang="en-US" sz="3600" dirty="0"/>
              <a:t>English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Capital city: </a:t>
            </a:r>
            <a:r>
              <a:rPr lang="en-US" sz="3600" dirty="0"/>
              <a:t>London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Population: </a:t>
            </a:r>
            <a:r>
              <a:rPr lang="en-US" sz="3600" dirty="0"/>
              <a:t>61 million</a:t>
            </a:r>
            <a:endParaRPr lang="ru-RU" sz="3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56F3447-96D5-4B55-971C-46C27502FC40}"/>
              </a:ext>
            </a:extLst>
          </p:cNvPr>
          <p:cNvSpPr/>
          <p:nvPr/>
        </p:nvSpPr>
        <p:spPr>
          <a:xfrm>
            <a:off x="1219921" y="0"/>
            <a:ext cx="97521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 United Kingdom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CBC50B7-C9F2-4DF3-A0B8-E912765A9630}"/>
              </a:ext>
            </a:extLst>
          </p:cNvPr>
          <p:cNvSpPr/>
          <p:nvPr/>
        </p:nvSpPr>
        <p:spPr>
          <a:xfrm>
            <a:off x="5408645" y="1617632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>
                <a:solidFill>
                  <a:srgbClr val="282828"/>
                </a:solidFill>
              </a:rPr>
              <a:t>Британский флаг представляет собой Красный крест на белом фоне, и наложенные на него диагональный красный крест и диагональный белый крест.   Каждый цвет флага несет много символизма: Белый обозначает мир и честность. Красный - стойкость, храбрость, силу и доблесть. Синий - правду и верность, настойчивость и справедливость.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7F9B119-1AC7-4E1E-AF87-A9D772928A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579" y="3750906"/>
            <a:ext cx="4772608" cy="238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034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F9A0E5E-30BA-4B87-BA1F-B4F1129DF2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379" y="167951"/>
            <a:ext cx="9969241" cy="5607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542EC0-3E1D-4BDE-BA56-2C51FD558352}"/>
              </a:ext>
            </a:extLst>
          </p:cNvPr>
          <p:cNvSpPr txBox="1"/>
          <p:nvPr/>
        </p:nvSpPr>
        <p:spPr>
          <a:xfrm>
            <a:off x="2036404" y="5922420"/>
            <a:ext cx="811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London – England (The United Kingdom)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3754973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1922DF-4D0A-408E-B16F-C700595E264C}"/>
              </a:ext>
            </a:extLst>
          </p:cNvPr>
          <p:cNvSpPr/>
          <p:nvPr/>
        </p:nvSpPr>
        <p:spPr>
          <a:xfrm>
            <a:off x="5445966" y="116684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200" dirty="0"/>
              <a:t>Великобритания (официальное название – Соединенное Королевство Великобритании и Северной Ирландии) – островное государство на северо-западе Европы, состоящее из Англии</a:t>
            </a:r>
            <a:r>
              <a:rPr lang="en-US" sz="3200" dirty="0"/>
              <a:t> (England)</a:t>
            </a:r>
            <a:r>
              <a:rPr lang="ru-RU" sz="3200" dirty="0"/>
              <a:t>, Шотландии</a:t>
            </a:r>
            <a:r>
              <a:rPr lang="en-US" sz="3200" dirty="0"/>
              <a:t> (Scotland)</a:t>
            </a:r>
            <a:r>
              <a:rPr lang="ru-RU" sz="3200" dirty="0"/>
              <a:t>, Уэльса</a:t>
            </a:r>
            <a:r>
              <a:rPr lang="en-US" sz="3200" dirty="0"/>
              <a:t> (Wales)</a:t>
            </a:r>
            <a:r>
              <a:rPr lang="ru-RU" sz="3200" dirty="0"/>
              <a:t> и Северной Ирландии</a:t>
            </a:r>
            <a:r>
              <a:rPr lang="en-US" sz="3200" dirty="0"/>
              <a:t> (Northern Ireland)</a:t>
            </a:r>
            <a:r>
              <a:rPr lang="ru-RU" sz="3200" dirty="0"/>
              <a:t>.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0F009B1-4D6A-46B6-AA97-536E0F763A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522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001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74506A7-D31C-4236-A720-E3473FCD56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011593"/>
            <a:ext cx="6043515" cy="483481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ADEEB7C-ADFB-4ECE-8FAF-F77F62BB048E}"/>
              </a:ext>
            </a:extLst>
          </p:cNvPr>
          <p:cNvSpPr/>
          <p:nvPr/>
        </p:nvSpPr>
        <p:spPr>
          <a:xfrm>
            <a:off x="6718040" y="920620"/>
            <a:ext cx="47679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</a:rPr>
              <a:t>Флаг Великобритании, известный под названием "</a:t>
            </a:r>
            <a:r>
              <a:rPr lang="ru-RU" sz="2000" dirty="0" err="1">
                <a:solidFill>
                  <a:srgbClr val="000000"/>
                </a:solidFill>
              </a:rPr>
              <a:t>Union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Jack</a:t>
            </a:r>
            <a:r>
              <a:rPr lang="ru-RU" sz="2000" dirty="0">
                <a:solidFill>
                  <a:srgbClr val="000000"/>
                </a:solidFill>
              </a:rPr>
              <a:t>" («</a:t>
            </a:r>
            <a:r>
              <a:rPr lang="ru-RU" sz="2000" dirty="0" err="1">
                <a:solidFill>
                  <a:srgbClr val="000000"/>
                </a:solidFill>
              </a:rPr>
              <a:t>юнион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джек</a:t>
            </a:r>
            <a:r>
              <a:rPr lang="ru-RU" sz="2000" dirty="0">
                <a:solidFill>
                  <a:srgbClr val="000000"/>
                </a:solidFill>
              </a:rPr>
              <a:t>») или «</a:t>
            </a:r>
            <a:r>
              <a:rPr lang="ru-RU" sz="2000" dirty="0" err="1">
                <a:solidFill>
                  <a:srgbClr val="000000"/>
                </a:solidFill>
              </a:rPr>
              <a:t>юнион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флэг</a:t>
            </a:r>
            <a:r>
              <a:rPr lang="ru-RU" sz="2000" dirty="0">
                <a:solidFill>
                  <a:srgbClr val="000000"/>
                </a:solidFill>
              </a:rPr>
              <a:t>»,  представляет собой комбинацию эмблем трех стран, управляемых одним монархом. </a:t>
            </a:r>
            <a:r>
              <a:rPr lang="ru-RU" sz="2000" dirty="0"/>
              <a:t>Эти эмблемы – кресты трех святых покровителей:  красный на белом поле крест Святого Георгия – покровителя Англии, белый диагональный на голубом поле крест Святого Андрея - символ Шотландии, красный диагональный крест Святого Патрика, покровителя Ирландии.</a:t>
            </a:r>
            <a:r>
              <a:rPr lang="en-US" sz="2000" dirty="0"/>
              <a:t> </a:t>
            </a:r>
            <a:r>
              <a:rPr lang="ru-RU" sz="2000" dirty="0">
                <a:solidFill>
                  <a:srgbClr val="000000"/>
                </a:solidFill>
              </a:rPr>
              <a:t>Уэльс не представлен на флаге Великобритании, так как ко времени появления первого варианта флага Уэльс уже был объединен с Англией.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319154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2234FE-FA01-4611-B2A2-E1DC4CC082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231" y="173653"/>
            <a:ext cx="3812333" cy="25415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F2DB7C-3425-47DC-BCF6-A6453E2A5D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5444" y="94136"/>
            <a:ext cx="4841033" cy="2904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536CC50-F81C-445A-A463-31620B57560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4565" y="3563770"/>
            <a:ext cx="4271865" cy="25631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792D492-E9DD-464F-9002-49E247A2BA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603" y="3429000"/>
            <a:ext cx="5162834" cy="2581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30CBBD-4FDA-473F-8D2B-DE7A7D7915C1}"/>
              </a:ext>
            </a:extLst>
          </p:cNvPr>
          <p:cNvSpPr txBox="1"/>
          <p:nvPr/>
        </p:nvSpPr>
        <p:spPr>
          <a:xfrm>
            <a:off x="613874" y="2715208"/>
            <a:ext cx="327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Wales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07E233C-672D-4637-8CCB-2411E32611B9}"/>
              </a:ext>
            </a:extLst>
          </p:cNvPr>
          <p:cNvSpPr txBox="1"/>
          <p:nvPr/>
        </p:nvSpPr>
        <p:spPr>
          <a:xfrm>
            <a:off x="1158497" y="6160753"/>
            <a:ext cx="327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Northern Ireland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41FA56-EC4B-4707-B46E-89865F5C6F2D}"/>
              </a:ext>
            </a:extLst>
          </p:cNvPr>
          <p:cNvSpPr txBox="1"/>
          <p:nvPr/>
        </p:nvSpPr>
        <p:spPr>
          <a:xfrm>
            <a:off x="7312974" y="2976818"/>
            <a:ext cx="327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England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2FBFF09-68C4-4BFF-9F61-78589ACDB6F6}"/>
              </a:ext>
            </a:extLst>
          </p:cNvPr>
          <p:cNvSpPr txBox="1"/>
          <p:nvPr/>
        </p:nvSpPr>
        <p:spPr>
          <a:xfrm>
            <a:off x="7258437" y="6111856"/>
            <a:ext cx="327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Scotland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019624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FF27A7A-E98A-4320-B455-746C51AC4B53}"/>
              </a:ext>
            </a:extLst>
          </p:cNvPr>
          <p:cNvSpPr/>
          <p:nvPr/>
        </p:nvSpPr>
        <p:spPr>
          <a:xfrm>
            <a:off x="6810569" y="1012954"/>
            <a:ext cx="48340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0000"/>
                </a:solidFill>
              </a:rPr>
              <a:t>Моряки называют национальный флаг на военных кораблях «</a:t>
            </a:r>
            <a:r>
              <a:rPr lang="ru-RU" sz="2800" dirty="0" err="1">
                <a:solidFill>
                  <a:srgbClr val="000000"/>
                </a:solidFill>
              </a:rPr>
              <a:t>джек</a:t>
            </a:r>
            <a:r>
              <a:rPr lang="ru-RU" sz="2800" dirty="0">
                <a:solidFill>
                  <a:srgbClr val="000000"/>
                </a:solidFill>
              </a:rPr>
              <a:t>». С самого начала «</a:t>
            </a:r>
            <a:r>
              <a:rPr lang="ru-RU" sz="2800" dirty="0" err="1">
                <a:solidFill>
                  <a:srgbClr val="000000"/>
                </a:solidFill>
              </a:rPr>
              <a:t>юнион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джек</a:t>
            </a:r>
            <a:r>
              <a:rPr lang="ru-RU" sz="2800" dirty="0">
                <a:solidFill>
                  <a:srgbClr val="000000"/>
                </a:solidFill>
              </a:rPr>
              <a:t>» был морским флагом, использовать его на суше даже и не предполагалось. Потому и сегодня вывешивать «</a:t>
            </a:r>
            <a:r>
              <a:rPr lang="ru-RU" sz="2800" dirty="0" err="1">
                <a:solidFill>
                  <a:srgbClr val="000000"/>
                </a:solidFill>
              </a:rPr>
              <a:t>юнион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err="1">
                <a:solidFill>
                  <a:srgbClr val="000000"/>
                </a:solidFill>
              </a:rPr>
              <a:t>джек</a:t>
            </a:r>
            <a:r>
              <a:rPr lang="ru-RU" sz="2800" dirty="0">
                <a:solidFill>
                  <a:srgbClr val="000000"/>
                </a:solidFill>
              </a:rPr>
              <a:t>» на гражданском судне считается уголовным преступлением.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6C856A-C7CF-436E-88E1-70C98E32CE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757" y="1366837"/>
            <a:ext cx="5715000" cy="4124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7426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6A9D25A-8168-405B-85FA-AE5F0313ADA7}"/>
              </a:ext>
            </a:extLst>
          </p:cNvPr>
          <p:cNvSpPr/>
          <p:nvPr/>
        </p:nvSpPr>
        <p:spPr>
          <a:xfrm>
            <a:off x="3448576" y="0"/>
            <a:ext cx="52948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Check yourself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185176-1CE0-4C47-9D3F-FFA31D901B05}"/>
              </a:ext>
            </a:extLst>
          </p:cNvPr>
          <p:cNvSpPr txBox="1"/>
          <p:nvPr/>
        </p:nvSpPr>
        <p:spPr>
          <a:xfrm>
            <a:off x="1836574" y="1250302"/>
            <a:ext cx="851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Match the countries to their capital cities.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1301C134-5E54-41AB-9576-A97409B38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85114903"/>
              </p:ext>
            </p:extLst>
          </p:nvPr>
        </p:nvGraphicFramePr>
        <p:xfrm>
          <a:off x="2031998" y="2184571"/>
          <a:ext cx="8203684" cy="40202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1842">
                  <a:extLst>
                    <a:ext uri="{9D8B030D-6E8A-4147-A177-3AD203B41FA5}">
                      <a16:colId xmlns="" xmlns:a16="http://schemas.microsoft.com/office/drawing/2014/main" val="2620661285"/>
                    </a:ext>
                  </a:extLst>
                </a:gridCol>
                <a:gridCol w="4101842">
                  <a:extLst>
                    <a:ext uri="{9D8B030D-6E8A-4147-A177-3AD203B41FA5}">
                      <a16:colId xmlns="" xmlns:a16="http://schemas.microsoft.com/office/drawing/2014/main" val="2317839539"/>
                    </a:ext>
                  </a:extLst>
                </a:gridCol>
              </a:tblGrid>
              <a:tr h="100507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3200" dirty="0"/>
                        <a:t>1. Russia</a:t>
                      </a:r>
                      <a:endParaRPr lang="ru-R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a) Lisbon</a:t>
                      </a:r>
                      <a:endParaRPr lang="ru-RU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64143879"/>
                  </a:ext>
                </a:extLst>
              </a:tr>
              <a:tr h="100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2. Italy</a:t>
                      </a:r>
                      <a:endParaRPr lang="ru-R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b) Moscow</a:t>
                      </a:r>
                      <a:endParaRPr lang="ru-RU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3221705"/>
                  </a:ext>
                </a:extLst>
              </a:tr>
              <a:tr h="100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3. Portugal</a:t>
                      </a:r>
                      <a:endParaRPr lang="ru-R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c) London</a:t>
                      </a:r>
                      <a:endParaRPr lang="ru-RU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74033608"/>
                  </a:ext>
                </a:extLst>
              </a:tr>
              <a:tr h="100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4. The United Kingdom</a:t>
                      </a:r>
                      <a:endParaRPr lang="ru-R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d) Rome</a:t>
                      </a:r>
                      <a:endParaRPr lang="ru-RU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9674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5104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EE8A4172-489A-4769-BF68-049E390E7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12485463"/>
              </p:ext>
            </p:extLst>
          </p:nvPr>
        </p:nvGraphicFramePr>
        <p:xfrm>
          <a:off x="1645299" y="1036905"/>
          <a:ext cx="9162659" cy="5671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12337">
                  <a:extLst>
                    <a:ext uri="{9D8B030D-6E8A-4147-A177-3AD203B41FA5}">
                      <a16:colId xmlns="" xmlns:a16="http://schemas.microsoft.com/office/drawing/2014/main" val="1234411300"/>
                    </a:ext>
                  </a:extLst>
                </a:gridCol>
                <a:gridCol w="4650322">
                  <a:extLst>
                    <a:ext uri="{9D8B030D-6E8A-4147-A177-3AD203B41FA5}">
                      <a16:colId xmlns="" xmlns:a16="http://schemas.microsoft.com/office/drawing/2014/main" val="3376896871"/>
                    </a:ext>
                  </a:extLst>
                </a:gridCol>
              </a:tblGrid>
              <a:tr h="141795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3600" dirty="0"/>
                        <a:t>1. Italy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a)</a:t>
                      </a:r>
                      <a:endParaRPr lang="ru-RU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04256968"/>
                  </a:ext>
                </a:extLst>
              </a:tr>
              <a:tr h="141795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2. The United Kingdom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b)</a:t>
                      </a:r>
                      <a:endParaRPr lang="ru-RU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5730569"/>
                  </a:ext>
                </a:extLst>
              </a:tr>
              <a:tr h="141795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3. Wales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c)</a:t>
                      </a:r>
                      <a:endParaRPr lang="ru-RU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38360619"/>
                  </a:ext>
                </a:extLst>
              </a:tr>
              <a:tr h="141795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4. Portugal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d)</a:t>
                      </a:r>
                      <a:endParaRPr lang="ru-RU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44673838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8C9982D-99DB-4EA3-AB8E-9AE79970BA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6659" y="2529091"/>
            <a:ext cx="1835055" cy="1222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6ED44B-F14F-486B-AA70-C39A2D4163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8707" y="5394844"/>
            <a:ext cx="1730960" cy="1154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6D9E857-0134-4C54-8699-7C368C90D4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3140" y="1167171"/>
            <a:ext cx="2302092" cy="1154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86893B-1316-46D5-9542-30EB0CBDA01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6659" y="3962629"/>
            <a:ext cx="1835055" cy="1221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FFF875-CEC1-4F77-9345-947932AE0847}"/>
              </a:ext>
            </a:extLst>
          </p:cNvPr>
          <p:cNvSpPr txBox="1"/>
          <p:nvPr/>
        </p:nvSpPr>
        <p:spPr>
          <a:xfrm>
            <a:off x="1836575" y="116512"/>
            <a:ext cx="851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Match the countries to their flags.</a:t>
            </a:r>
          </a:p>
        </p:txBody>
      </p:sp>
    </p:spTree>
    <p:extLst>
      <p:ext uri="{BB962C8B-B14F-4D97-AF65-F5344CB8AC3E}">
        <p14:creationId xmlns="" xmlns:p14="http://schemas.microsoft.com/office/powerpoint/2010/main" val="608521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6B34E2-6475-46EA-B1F6-54C9C44B1990}"/>
              </a:ext>
            </a:extLst>
          </p:cNvPr>
          <p:cNvSpPr txBox="1"/>
          <p:nvPr/>
        </p:nvSpPr>
        <p:spPr>
          <a:xfrm>
            <a:off x="2890934" y="233267"/>
            <a:ext cx="6410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Listen and say. Then write the words in your copybook. </a:t>
            </a:r>
            <a:endParaRPr lang="ru-RU" sz="3600" dirty="0"/>
          </a:p>
        </p:txBody>
      </p:sp>
      <p:pic>
        <p:nvPicPr>
          <p:cNvPr id="3" name="Brilliant RS 3 15.02_25">
            <a:hlinkClick r:id="" action="ppaction://media"/>
            <a:extLst>
              <a:ext uri="{FF2B5EF4-FFF2-40B4-BE49-F238E27FC236}">
                <a16:creationId xmlns="" xmlns:a16="http://schemas.microsoft.com/office/drawing/2014/main" id="{3EA69BCA-B508-4F97-88EA-331BA466D9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26955" y="233267"/>
            <a:ext cx="1454344" cy="1454344"/>
          </a:xfrm>
          <a:prstGeom prst="rect">
            <a:avLst/>
          </a:prstGeom>
        </p:spPr>
      </p:pic>
      <p:sp>
        <p:nvSpPr>
          <p:cNvPr id="4" name="Пузырек для мыслей: облако 3">
            <a:extLst>
              <a:ext uri="{FF2B5EF4-FFF2-40B4-BE49-F238E27FC236}">
                <a16:creationId xmlns="" xmlns:a16="http://schemas.microsoft.com/office/drawing/2014/main" id="{2736276B-381F-43AE-8113-D70D33529809}"/>
              </a:ext>
            </a:extLst>
          </p:cNvPr>
          <p:cNvSpPr/>
          <p:nvPr/>
        </p:nvSpPr>
        <p:spPr>
          <a:xfrm>
            <a:off x="783770" y="1687611"/>
            <a:ext cx="2817845" cy="194076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Flag </a:t>
            </a:r>
            <a:r>
              <a:rPr lang="ru-RU" sz="4000" dirty="0" smtClean="0"/>
              <a:t> </a:t>
            </a:r>
            <a:r>
              <a:rPr lang="ru-RU" sz="4000" dirty="0"/>
              <a:t>флаг</a:t>
            </a:r>
          </a:p>
        </p:txBody>
      </p:sp>
      <p:sp>
        <p:nvSpPr>
          <p:cNvPr id="5" name="Пузырек для мыслей: облако 4">
            <a:extLst>
              <a:ext uri="{FF2B5EF4-FFF2-40B4-BE49-F238E27FC236}">
                <a16:creationId xmlns="" xmlns:a16="http://schemas.microsoft.com/office/drawing/2014/main" id="{160A2143-F569-4F9E-928A-09208CCFF92B}"/>
              </a:ext>
            </a:extLst>
          </p:cNvPr>
          <p:cNvSpPr/>
          <p:nvPr/>
        </p:nvSpPr>
        <p:spPr>
          <a:xfrm>
            <a:off x="2799182" y="3882393"/>
            <a:ext cx="3333989" cy="194076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Language [ˈ</a:t>
            </a:r>
            <a:r>
              <a:rPr lang="en-US" sz="3200" dirty="0" err="1" smtClean="0"/>
              <a:t>læŋgwɪʤ</a:t>
            </a:r>
            <a:r>
              <a:rPr lang="en-US" sz="3200" dirty="0" smtClean="0"/>
              <a:t>]</a:t>
            </a:r>
            <a:r>
              <a:rPr lang="ru-RU" sz="3200" dirty="0" smtClean="0"/>
              <a:t>  </a:t>
            </a:r>
            <a:r>
              <a:rPr lang="ru-RU" sz="3200" dirty="0"/>
              <a:t>язык</a:t>
            </a:r>
          </a:p>
        </p:txBody>
      </p:sp>
      <p:sp>
        <p:nvSpPr>
          <p:cNvPr id="6" name="Пузырек для мыслей: облако 5">
            <a:extLst>
              <a:ext uri="{FF2B5EF4-FFF2-40B4-BE49-F238E27FC236}">
                <a16:creationId xmlns="" xmlns:a16="http://schemas.microsoft.com/office/drawing/2014/main" id="{257E6A22-6B57-4255-9C21-C91A78932FE1}"/>
              </a:ext>
            </a:extLst>
          </p:cNvPr>
          <p:cNvSpPr/>
          <p:nvPr/>
        </p:nvSpPr>
        <p:spPr>
          <a:xfrm>
            <a:off x="5333060" y="1687610"/>
            <a:ext cx="4089720" cy="194076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Population</a:t>
            </a:r>
            <a:r>
              <a:rPr lang="ru-RU" sz="3200" dirty="0" smtClean="0"/>
              <a:t> </a:t>
            </a:r>
            <a:r>
              <a:rPr lang="en-US" sz="3200" dirty="0" smtClean="0"/>
              <a:t>[</a:t>
            </a:r>
            <a:r>
              <a:rPr lang="en-US" sz="3200" dirty="0" err="1" smtClean="0"/>
              <a:t>pɒpjʊˈleɪʃn</a:t>
            </a:r>
            <a:r>
              <a:rPr lang="en-US" sz="3200" dirty="0" smtClean="0"/>
              <a:t>]</a:t>
            </a:r>
            <a:r>
              <a:rPr lang="ru-RU" sz="3200" dirty="0" smtClean="0"/>
              <a:t> население</a:t>
            </a:r>
            <a:endParaRPr lang="ru-RU" sz="3200" dirty="0"/>
          </a:p>
        </p:txBody>
      </p:sp>
      <p:sp>
        <p:nvSpPr>
          <p:cNvPr id="7" name="Пузырек для мыслей: облако 6">
            <a:extLst>
              <a:ext uri="{FF2B5EF4-FFF2-40B4-BE49-F238E27FC236}">
                <a16:creationId xmlns="" xmlns:a16="http://schemas.microsoft.com/office/drawing/2014/main" id="{11D1528E-8D24-41E2-BCD7-9C4853905063}"/>
              </a:ext>
            </a:extLst>
          </p:cNvPr>
          <p:cNvSpPr/>
          <p:nvPr/>
        </p:nvSpPr>
        <p:spPr>
          <a:xfrm>
            <a:off x="7449016" y="3882393"/>
            <a:ext cx="3256155" cy="194076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Capital</a:t>
            </a:r>
            <a:r>
              <a:rPr lang="ru-RU" sz="3200" dirty="0" smtClean="0"/>
              <a:t> </a:t>
            </a:r>
            <a:r>
              <a:rPr lang="en-US" sz="3200" dirty="0" smtClean="0"/>
              <a:t>city [ˈ</a:t>
            </a:r>
            <a:r>
              <a:rPr lang="en-US" sz="3200" dirty="0" err="1" smtClean="0"/>
              <a:t>kæpɪtl</a:t>
            </a:r>
            <a:r>
              <a:rPr lang="en-US" sz="3200" dirty="0" smtClean="0"/>
              <a:t>]</a:t>
            </a:r>
            <a:r>
              <a:rPr lang="ru-RU" sz="3200" dirty="0" smtClean="0"/>
              <a:t> столица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28220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106" y="535030"/>
            <a:ext cx="116678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England        </a:t>
            </a:r>
            <a:r>
              <a:rPr lang="ru-RU" sz="4800" b="1" dirty="0" smtClean="0"/>
              <a:t>                  </a:t>
            </a:r>
            <a:r>
              <a:rPr lang="en-US" sz="4800" b="1" dirty="0" smtClean="0"/>
              <a:t>English</a:t>
            </a:r>
            <a:endParaRPr lang="en-US" sz="4800" b="1" dirty="0" smtClean="0"/>
          </a:p>
          <a:p>
            <a:r>
              <a:rPr lang="en-US" sz="4800" b="1" dirty="0" smtClean="0"/>
              <a:t>Britain          </a:t>
            </a:r>
            <a:r>
              <a:rPr lang="ru-RU" sz="4800" b="1" dirty="0" smtClean="0"/>
              <a:t>                  </a:t>
            </a:r>
            <a:r>
              <a:rPr lang="en-US" sz="4800" b="1" dirty="0" smtClean="0"/>
              <a:t>British</a:t>
            </a:r>
            <a:endParaRPr lang="en-US" sz="4800" b="1" dirty="0" smtClean="0"/>
          </a:p>
          <a:p>
            <a:r>
              <a:rPr lang="en-US" sz="4800" b="1" dirty="0" smtClean="0"/>
              <a:t>America       </a:t>
            </a:r>
            <a:r>
              <a:rPr lang="ru-RU" sz="4800" b="1" dirty="0" smtClean="0"/>
              <a:t>                  </a:t>
            </a:r>
            <a:r>
              <a:rPr lang="en-US" sz="4800" b="1" dirty="0" smtClean="0"/>
              <a:t>American</a:t>
            </a:r>
            <a:endParaRPr lang="en-US" sz="4800" b="1" dirty="0" smtClean="0"/>
          </a:p>
          <a:p>
            <a:r>
              <a:rPr lang="en-US" sz="4800" b="1" dirty="0" smtClean="0"/>
              <a:t>Russia           </a:t>
            </a:r>
            <a:r>
              <a:rPr lang="ru-RU" sz="4800" b="1" dirty="0" smtClean="0"/>
              <a:t>                  </a:t>
            </a:r>
            <a:r>
              <a:rPr lang="en-US" sz="4800" b="1" dirty="0" smtClean="0"/>
              <a:t>Russian</a:t>
            </a:r>
            <a:endParaRPr lang="ru-RU" sz="4800" b="1" dirty="0" smtClean="0"/>
          </a:p>
          <a:p>
            <a:r>
              <a:rPr lang="en-US" sz="4800" b="1" dirty="0" smtClean="0"/>
              <a:t>Italy</a:t>
            </a:r>
            <a:r>
              <a:rPr lang="en-US" sz="4800" dirty="0" smtClean="0"/>
              <a:t>[ˈ</a:t>
            </a:r>
            <a:r>
              <a:rPr lang="en-US" sz="4800" dirty="0" err="1" smtClean="0"/>
              <a:t>ɪtəlɪ</a:t>
            </a:r>
            <a:r>
              <a:rPr lang="en-US" sz="4800" dirty="0" smtClean="0"/>
              <a:t>]</a:t>
            </a:r>
            <a:r>
              <a:rPr lang="en-US" sz="4800" b="1" dirty="0" smtClean="0"/>
              <a:t>              </a:t>
            </a:r>
            <a:r>
              <a:rPr lang="ru-RU" sz="4800" b="1" dirty="0" smtClean="0"/>
              <a:t>        </a:t>
            </a:r>
            <a:r>
              <a:rPr lang="en-US" sz="4800" b="1" dirty="0" smtClean="0"/>
              <a:t>Italian</a:t>
            </a:r>
            <a:r>
              <a:rPr lang="ru-RU" sz="4800" b="1" dirty="0" smtClean="0"/>
              <a:t> </a:t>
            </a:r>
            <a:r>
              <a:rPr lang="en-US" sz="4800" dirty="0" smtClean="0"/>
              <a:t>[</a:t>
            </a:r>
            <a:r>
              <a:rPr lang="en-US" sz="4800" dirty="0" err="1" smtClean="0"/>
              <a:t>ɪˈtælɪən</a:t>
            </a:r>
            <a:r>
              <a:rPr lang="en-US" sz="4800" dirty="0" smtClean="0"/>
              <a:t>]</a:t>
            </a:r>
            <a:endParaRPr lang="en-US" sz="4800" b="1" dirty="0" smtClean="0"/>
          </a:p>
          <a:p>
            <a:r>
              <a:rPr lang="en-US" sz="4800" b="1" dirty="0" smtClean="0"/>
              <a:t>Portugal </a:t>
            </a:r>
            <a:r>
              <a:rPr lang="en-US" sz="4800" dirty="0" smtClean="0"/>
              <a:t>[ˈ</a:t>
            </a:r>
            <a:r>
              <a:rPr lang="en-US" sz="4800" dirty="0" err="1" smtClean="0"/>
              <a:t>pɔːʧəɡəl</a:t>
            </a:r>
            <a:r>
              <a:rPr lang="en-US" sz="4800" dirty="0" smtClean="0"/>
              <a:t>]</a:t>
            </a:r>
            <a:r>
              <a:rPr lang="en-US" sz="4800" b="1" dirty="0" smtClean="0"/>
              <a:t>     Portuguese</a:t>
            </a:r>
            <a:r>
              <a:rPr lang="en-US" sz="4800" dirty="0" smtClean="0"/>
              <a:t> [</a:t>
            </a:r>
            <a:r>
              <a:rPr lang="en-US" sz="4800" dirty="0" err="1" smtClean="0"/>
              <a:t>pɔːʧʊˈgiːz</a:t>
            </a:r>
            <a:r>
              <a:rPr lang="en-US" sz="4800" dirty="0" smtClean="0"/>
              <a:t>]</a:t>
            </a:r>
            <a:r>
              <a:rPr lang="en-US" sz="4800" b="1" dirty="0" smtClean="0"/>
              <a:t>   </a:t>
            </a:r>
          </a:p>
          <a:p>
            <a:endParaRPr lang="ru-RU" sz="4800" b="1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4399912" y="872768"/>
            <a:ext cx="67207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4223393" y="1626302"/>
            <a:ext cx="67207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4167637" y="3077614"/>
            <a:ext cx="67207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4406714" y="2335231"/>
            <a:ext cx="67207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502067" y="4512404"/>
            <a:ext cx="67207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253130" y="3754122"/>
            <a:ext cx="67207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BECAF9-854A-4E77-9729-266670F334F4}"/>
              </a:ext>
            </a:extLst>
          </p:cNvPr>
          <p:cNvSpPr txBox="1"/>
          <p:nvPr/>
        </p:nvSpPr>
        <p:spPr>
          <a:xfrm>
            <a:off x="450980" y="1518259"/>
            <a:ext cx="5327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Language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/>
              <a:t>Russian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Capital city: </a:t>
            </a:r>
            <a:r>
              <a:rPr lang="en-US" sz="3600" dirty="0"/>
              <a:t>Moscow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Population: </a:t>
            </a:r>
            <a:r>
              <a:rPr lang="en-US" sz="3600" dirty="0"/>
              <a:t>142 million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E1846C-5A2D-47AE-AAB8-C91188EEC3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980" y="3585416"/>
            <a:ext cx="4376058" cy="291737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38AC89A-B66B-4235-8757-9D861D83F868}"/>
              </a:ext>
            </a:extLst>
          </p:cNvPr>
          <p:cNvSpPr/>
          <p:nvPr/>
        </p:nvSpPr>
        <p:spPr>
          <a:xfrm>
            <a:off x="4114063" y="0"/>
            <a:ext cx="31614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Russia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D35DC0A-91E1-4550-A5F0-3C15C32B8E6F}"/>
              </a:ext>
            </a:extLst>
          </p:cNvPr>
          <p:cNvSpPr/>
          <p:nvPr/>
        </p:nvSpPr>
        <p:spPr>
          <a:xfrm>
            <a:off x="5645020" y="175856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/>
              <a:t>В настоящее время чаще всего (неофициально) используется следующая трактовка значений цветов флага России: белый цвет означает мир, чистоту, непорочность, совершенство; синий - цвет веры и верности, постоянства; красный цвет символизирует энергию, силу, кровь, пролитую за Отечество.</a:t>
            </a:r>
          </a:p>
        </p:txBody>
      </p:sp>
    </p:spTree>
    <p:extLst>
      <p:ext uri="{BB962C8B-B14F-4D97-AF65-F5344CB8AC3E}">
        <p14:creationId xmlns="" xmlns:p14="http://schemas.microsoft.com/office/powerpoint/2010/main" val="3219464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D13352C-7DC5-4C71-B81F-5A7D623458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2925" y="140573"/>
            <a:ext cx="8786149" cy="5793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DD3737-1237-4100-81CD-9BE055F6D4C2}"/>
              </a:ext>
            </a:extLst>
          </p:cNvPr>
          <p:cNvSpPr txBox="1"/>
          <p:nvPr/>
        </p:nvSpPr>
        <p:spPr>
          <a:xfrm>
            <a:off x="3284376" y="6083559"/>
            <a:ext cx="579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Moscow - Russia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60105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4623B49-A5D6-41F8-A815-DB7BD7297169}"/>
              </a:ext>
            </a:extLst>
          </p:cNvPr>
          <p:cNvSpPr/>
          <p:nvPr/>
        </p:nvSpPr>
        <p:spPr>
          <a:xfrm>
            <a:off x="4810502" y="-27992"/>
            <a:ext cx="22351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Italy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84BAB5B-B01A-42D3-81E0-F16B96F8D2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717" y="3711467"/>
            <a:ext cx="4170785" cy="278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C6D7936-208C-4B7D-BF44-A98187D12AF4}"/>
              </a:ext>
            </a:extLst>
          </p:cNvPr>
          <p:cNvSpPr txBox="1"/>
          <p:nvPr/>
        </p:nvSpPr>
        <p:spPr>
          <a:xfrm>
            <a:off x="443296" y="1418558"/>
            <a:ext cx="50129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Language: </a:t>
            </a:r>
            <a:r>
              <a:rPr lang="en-US" sz="3600" dirty="0"/>
              <a:t>Italian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Capital city: </a:t>
            </a:r>
            <a:r>
              <a:rPr lang="en-US" sz="3600" dirty="0"/>
              <a:t>Rome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Population</a:t>
            </a:r>
            <a:r>
              <a:rPr lang="en-US" sz="4400" b="1" dirty="0">
                <a:solidFill>
                  <a:srgbClr val="FF0000"/>
                </a:solidFill>
              </a:rPr>
              <a:t>: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60 million</a:t>
            </a:r>
            <a:endParaRPr lang="ru-RU" sz="3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82A56F3-C372-496F-A409-53834F4877C3}"/>
              </a:ext>
            </a:extLst>
          </p:cNvPr>
          <p:cNvSpPr/>
          <p:nvPr/>
        </p:nvSpPr>
        <p:spPr>
          <a:xfrm>
            <a:off x="5456283" y="1805121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/>
              <a:t>Согласно общепринятой версии значение цветов такое: зеленый символизирует надежду, белый — традиционно считают цветом веры, а красный олицетворяет любовь. Сами итальянцы иронизируют, что раскраска их флага — просто дань национальной кухне: красный — это томаты, белый — сыр моцарелла, а зеленый — салат. В России такая трактовка символа страны, подарившей миру пиццу и пасту, тоже очень популярна.</a:t>
            </a:r>
          </a:p>
        </p:txBody>
      </p:sp>
    </p:spTree>
    <p:extLst>
      <p:ext uri="{BB962C8B-B14F-4D97-AF65-F5344CB8AC3E}">
        <p14:creationId xmlns="" xmlns:p14="http://schemas.microsoft.com/office/powerpoint/2010/main" val="1409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DADA092-8FB5-443E-B604-8EA9BEBCBE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2365" y="95065"/>
            <a:ext cx="9267270" cy="6137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2EEBEA-6339-4D48-BDEB-B07A586FB21A}"/>
              </a:ext>
            </a:extLst>
          </p:cNvPr>
          <p:cNvSpPr txBox="1"/>
          <p:nvPr/>
        </p:nvSpPr>
        <p:spPr>
          <a:xfrm>
            <a:off x="3198845" y="6211669"/>
            <a:ext cx="579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Rome - Italy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167363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154DB9-EED8-41FE-9BC4-4A4AF9135AAC}"/>
              </a:ext>
            </a:extLst>
          </p:cNvPr>
          <p:cNvSpPr txBox="1"/>
          <p:nvPr/>
        </p:nvSpPr>
        <p:spPr>
          <a:xfrm>
            <a:off x="363894" y="1446550"/>
            <a:ext cx="5256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Language: </a:t>
            </a:r>
            <a:r>
              <a:rPr lang="en-US" sz="3600" dirty="0"/>
              <a:t>Portuguese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Capital city: </a:t>
            </a:r>
            <a:r>
              <a:rPr lang="en-US" sz="3600" dirty="0" smtClean="0"/>
              <a:t>Lisbon</a:t>
            </a:r>
            <a:r>
              <a:rPr lang="en-US" sz="3600" dirty="0" smtClean="0"/>
              <a:t>[ˈ</a:t>
            </a:r>
            <a:r>
              <a:rPr lang="en-US" sz="3600" dirty="0" err="1" smtClean="0"/>
              <a:t>lɪzbən</a:t>
            </a:r>
            <a:r>
              <a:rPr lang="en-US" sz="3600" dirty="0" smtClean="0"/>
              <a:t>]</a:t>
            </a:r>
            <a:endParaRPr lang="en-US" sz="3600" dirty="0"/>
          </a:p>
          <a:p>
            <a:r>
              <a:rPr lang="en-US" sz="3600" b="1" dirty="0">
                <a:solidFill>
                  <a:srgbClr val="FF0000"/>
                </a:solidFill>
              </a:rPr>
              <a:t>Population: </a:t>
            </a:r>
            <a:r>
              <a:rPr lang="en-US" sz="3600" dirty="0"/>
              <a:t>11 million</a:t>
            </a:r>
            <a:endParaRPr lang="ru-RU" sz="3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B9C678A-39DD-4811-8862-3C264BF1657E}"/>
              </a:ext>
            </a:extLst>
          </p:cNvPr>
          <p:cNvSpPr/>
          <p:nvPr/>
        </p:nvSpPr>
        <p:spPr>
          <a:xfrm>
            <a:off x="3661478" y="0"/>
            <a:ext cx="41226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Portugal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3886374-D9F6-48CC-BC59-6F7FB8810C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" y="3657125"/>
            <a:ext cx="4436479" cy="29582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3E1E724-E305-4652-9186-24A0623B0176}"/>
              </a:ext>
            </a:extLst>
          </p:cNvPr>
          <p:cNvSpPr/>
          <p:nvPr/>
        </p:nvSpPr>
        <p:spPr>
          <a:xfrm>
            <a:off x="5529943" y="1546266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Зеленый цвет – символ надежды, путешествий и открытия новых земель, напоминание о временах Генриха Мореплавателя (его личный цвет), красный – символ революции.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В середине линии соприкосновения зеленой и красной частей с лицевой и обратной стороны полотнища изображен щит на фоне армиллярной сферы из государственного герба Португалии. </a:t>
            </a:r>
          </a:p>
        </p:txBody>
      </p:sp>
    </p:spTree>
    <p:extLst>
      <p:ext uri="{BB962C8B-B14F-4D97-AF65-F5344CB8AC3E}">
        <p14:creationId xmlns="" xmlns:p14="http://schemas.microsoft.com/office/powerpoint/2010/main" val="43190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3787FF0-9F0F-4F24-AD0D-CEF1927E14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8328" y="261257"/>
            <a:ext cx="9715344" cy="5397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69CA3E-3D6C-49E9-9B06-E90D1A1516E3}"/>
              </a:ext>
            </a:extLst>
          </p:cNvPr>
          <p:cNvSpPr txBox="1"/>
          <p:nvPr/>
        </p:nvSpPr>
        <p:spPr>
          <a:xfrm>
            <a:off x="3198845" y="5838444"/>
            <a:ext cx="579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Lisbon - Portugal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4089971402"/>
      </p:ext>
    </p:extLst>
  </p:cSld>
  <p:clrMapOvr>
    <a:masterClrMapping/>
  </p:clrMapOvr>
</p:sld>
</file>

<file path=ppt/theme/theme1.xml><?xml version="1.0" encoding="utf-8"?>
<a:theme xmlns:a="http://schemas.openxmlformats.org/drawingml/2006/main" name="Путешеств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Путешествие</Template>
  <TotalTime>189</TotalTime>
  <Words>513</Words>
  <Application>Microsoft Office PowerPoint</Application>
  <PresentationFormat>Произвольный</PresentationFormat>
  <Paragraphs>64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Путешествие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Статевская Виктория Юрьевна</dc:creator>
  <cp:lastModifiedBy>Кирилл</cp:lastModifiedBy>
  <cp:revision>22</cp:revision>
  <dcterms:created xsi:type="dcterms:W3CDTF">2021-10-11T17:42:37Z</dcterms:created>
  <dcterms:modified xsi:type="dcterms:W3CDTF">2021-10-20T20:08:20Z</dcterms:modified>
</cp:coreProperties>
</file>